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57" r:id="rId4"/>
    <p:sldId id="258" r:id="rId5"/>
    <p:sldId id="259" r:id="rId6"/>
    <p:sldId id="261" r:id="rId7"/>
    <p:sldId id="262" r:id="rId8"/>
    <p:sldId id="260" r:id="rId9"/>
    <p:sldId id="263" r:id="rId10"/>
    <p:sldId id="264" r:id="rId11"/>
  </p:sldIdLst>
  <p:sldSz cx="9144000" cy="6858000" type="screen4x3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36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1A3D36-EA05-4352-9EAE-14B46E3EF7EC}" type="datetimeFigureOut">
              <a:rPr lang="es-MX" smtClean="0"/>
              <a:pPr/>
              <a:t>02/05/2012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16CC00-02E2-45E7-B6BD-4CF02392C1A4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1A3D36-EA05-4352-9EAE-14B46E3EF7EC}" type="datetimeFigureOut">
              <a:rPr lang="es-MX" smtClean="0"/>
              <a:pPr/>
              <a:t>02/05/2012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16CC00-02E2-45E7-B6BD-4CF02392C1A4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1A3D36-EA05-4352-9EAE-14B46E3EF7EC}" type="datetimeFigureOut">
              <a:rPr lang="es-MX" smtClean="0"/>
              <a:pPr/>
              <a:t>02/05/2012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16CC00-02E2-45E7-B6BD-4CF02392C1A4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1A3D36-EA05-4352-9EAE-14B46E3EF7EC}" type="datetimeFigureOut">
              <a:rPr lang="es-MX" smtClean="0"/>
              <a:pPr/>
              <a:t>02/05/2012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16CC00-02E2-45E7-B6BD-4CF02392C1A4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1A3D36-EA05-4352-9EAE-14B46E3EF7EC}" type="datetimeFigureOut">
              <a:rPr lang="es-MX" smtClean="0"/>
              <a:pPr/>
              <a:t>02/05/2012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16CC00-02E2-45E7-B6BD-4CF02392C1A4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1A3D36-EA05-4352-9EAE-14B46E3EF7EC}" type="datetimeFigureOut">
              <a:rPr lang="es-MX" smtClean="0"/>
              <a:pPr/>
              <a:t>02/05/2012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16CC00-02E2-45E7-B6BD-4CF02392C1A4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1A3D36-EA05-4352-9EAE-14B46E3EF7EC}" type="datetimeFigureOut">
              <a:rPr lang="es-MX" smtClean="0"/>
              <a:pPr/>
              <a:t>02/05/2012</a:t>
            </a:fld>
            <a:endParaRPr lang="es-MX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16CC00-02E2-45E7-B6BD-4CF02392C1A4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1A3D36-EA05-4352-9EAE-14B46E3EF7EC}" type="datetimeFigureOut">
              <a:rPr lang="es-MX" smtClean="0"/>
              <a:pPr/>
              <a:t>02/05/2012</a:t>
            </a:fld>
            <a:endParaRPr lang="es-MX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16CC00-02E2-45E7-B6BD-4CF02392C1A4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1A3D36-EA05-4352-9EAE-14B46E3EF7EC}" type="datetimeFigureOut">
              <a:rPr lang="es-MX" smtClean="0"/>
              <a:pPr/>
              <a:t>02/05/2012</a:t>
            </a:fld>
            <a:endParaRPr lang="es-MX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16CC00-02E2-45E7-B6BD-4CF02392C1A4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1A3D36-EA05-4352-9EAE-14B46E3EF7EC}" type="datetimeFigureOut">
              <a:rPr lang="es-MX" smtClean="0"/>
              <a:pPr/>
              <a:t>02/05/2012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16CC00-02E2-45E7-B6BD-4CF02392C1A4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1A3D36-EA05-4352-9EAE-14B46E3EF7EC}" type="datetimeFigureOut">
              <a:rPr lang="es-MX" smtClean="0"/>
              <a:pPr/>
              <a:t>02/05/2012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16CC00-02E2-45E7-B6BD-4CF02392C1A4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1A3D36-EA05-4352-9EAE-14B46E3EF7EC}" type="datetimeFigureOut">
              <a:rPr lang="es-MX" smtClean="0"/>
              <a:pPr/>
              <a:t>02/05/2012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16CC00-02E2-45E7-B6BD-4CF02392C1A4}" type="slidenum">
              <a:rPr lang="es-MX" smtClean="0"/>
              <a:pPr/>
              <a:t>‹Nº›</a:t>
            </a:fld>
            <a:endParaRPr lang="es-MX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1094879"/>
            <a:ext cx="7772400" cy="1470025"/>
          </a:xfrm>
        </p:spPr>
        <p:txBody>
          <a:bodyPr/>
          <a:lstStyle/>
          <a:p>
            <a:r>
              <a:rPr lang="en-US" dirty="0" smtClean="0"/>
              <a:t>There’s No Avoiding Death:</a:t>
            </a:r>
            <a:endParaRPr lang="en-US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2348880"/>
            <a:ext cx="6400800" cy="1752600"/>
          </a:xfrm>
        </p:spPr>
        <p:txBody>
          <a:bodyPr/>
          <a:lstStyle/>
          <a:p>
            <a:r>
              <a:rPr lang="en-US" dirty="0" smtClean="0"/>
              <a:t>A Meditation on Keats and Wordsworth’s Poems.</a:t>
            </a:r>
            <a:endParaRPr lang="en-US" dirty="0"/>
          </a:p>
        </p:txBody>
      </p:sp>
      <p:sp>
        <p:nvSpPr>
          <p:cNvPr id="4" name="3 CuadroTexto"/>
          <p:cNvSpPr txBox="1"/>
          <p:nvPr/>
        </p:nvSpPr>
        <p:spPr>
          <a:xfrm>
            <a:off x="2051720" y="4365104"/>
            <a:ext cx="51125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Adriana Martinez </a:t>
            </a:r>
            <a:r>
              <a:rPr lang="en-US" sz="2400" dirty="0" err="1" smtClean="0"/>
              <a:t>Traslosheros</a:t>
            </a:r>
            <a:endParaRPr lang="en-US" sz="24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err="1" smtClean="0"/>
              <a:t>Poetry</a:t>
            </a:r>
            <a:endParaRPr lang="es-MX" dirty="0"/>
          </a:p>
        </p:txBody>
      </p:sp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2316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cap="all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She dwelt among </a:t>
                      </a:r>
                      <a:r>
                        <a:rPr lang="en-US" sz="1600" b="1" kern="1200" cap="all" dirty="0" err="1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untrodden</a:t>
                      </a:r>
                      <a:r>
                        <a:rPr lang="en-US" sz="1600" b="1" kern="1200" cap="all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ways</a:t>
                      </a:r>
                      <a:r>
                        <a:rPr lang="en-US" sz="1600" b="1" kern="1200" cap="all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s-MX" sz="1400" dirty="0" smtClean="0"/>
                    </a:p>
                    <a:p>
                      <a:endParaRPr lang="es-MX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kern="1200" cap="all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Strange fits of passion have I known</a:t>
                      </a:r>
                      <a:endParaRPr lang="es-MX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noProof="0" dirty="0" smtClean="0"/>
                        <a:t>She lived unknown, and few could</a:t>
                      </a:r>
                      <a:r>
                        <a:rPr lang="en-US" baseline="0" noProof="0" dirty="0" smtClean="0"/>
                        <a:t> know</a:t>
                      </a:r>
                    </a:p>
                    <a:p>
                      <a:pPr algn="ctr"/>
                      <a:r>
                        <a:rPr lang="en-US" baseline="0" noProof="0" dirty="0" smtClean="0"/>
                        <a:t>When Lucy ceased to be;</a:t>
                      </a:r>
                    </a:p>
                    <a:p>
                      <a:pPr algn="ctr"/>
                      <a:r>
                        <a:rPr lang="en-US" baseline="0" noProof="0" dirty="0" smtClean="0"/>
                        <a:t>But she is in her grave, and Oh!</a:t>
                      </a:r>
                    </a:p>
                    <a:p>
                      <a:pPr algn="ctr"/>
                      <a:r>
                        <a:rPr lang="en-US" baseline="0" noProof="0" dirty="0" smtClean="0"/>
                        <a:t>The difference to me.</a:t>
                      </a:r>
                      <a:endParaRPr lang="en-US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 noProof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What fond and wayward thoughts will slide</a:t>
                      </a:r>
                      <a:endParaRPr lang="en-US" noProof="0" dirty="0" smtClean="0"/>
                    </a:p>
                    <a:p>
                      <a:pPr algn="ctr"/>
                      <a:r>
                        <a:rPr lang="en-US" sz="1800" kern="1200" noProof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Into a Lover's head!</a:t>
                      </a:r>
                      <a:endParaRPr lang="en-US" noProof="0" dirty="0" smtClean="0"/>
                    </a:p>
                    <a:p>
                      <a:pPr algn="ctr"/>
                      <a:r>
                        <a:rPr lang="en-US" sz="1800" kern="1200" noProof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'O mercy!' to myself I cried,</a:t>
                      </a:r>
                      <a:endParaRPr lang="en-US" noProof="0" dirty="0" smtClean="0"/>
                    </a:p>
                    <a:p>
                      <a:pPr algn="ctr"/>
                      <a:r>
                        <a:rPr lang="en-US" sz="1800" kern="1200" noProof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'If Lucy should be dead!'</a:t>
                      </a:r>
                      <a:endParaRPr lang="en-US" noProof="0" dirty="0" smtClean="0"/>
                    </a:p>
                    <a:p>
                      <a:endParaRPr lang="es-MX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sz="3100" dirty="0" smtClean="0"/>
              <a:t/>
            </a:r>
            <a:br>
              <a:rPr lang="es-MX" sz="3100" dirty="0" smtClean="0"/>
            </a:br>
            <a:r>
              <a:rPr lang="en-US" sz="3100" cap="all" dirty="0" smtClean="0"/>
              <a:t>There’s no avoiding death: a meditation on Keats and Wordsworth’s poems.</a:t>
            </a:r>
            <a:r>
              <a:rPr lang="es-MX" dirty="0" smtClean="0"/>
              <a:t/>
            </a:r>
            <a:br>
              <a:rPr lang="es-MX" dirty="0" smtClean="0"/>
            </a:b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None/>
            </a:pPr>
            <a:endParaRPr lang="es-MX" dirty="0" smtClean="0"/>
          </a:p>
          <a:p>
            <a:pPr algn="just"/>
            <a:r>
              <a:rPr lang="es-MX" sz="2400" cap="all" dirty="0" smtClean="0"/>
              <a:t>“ </a:t>
            </a:r>
            <a:r>
              <a:rPr lang="en-US" sz="2400" cap="all" dirty="0" smtClean="0"/>
              <a:t>There’s </a:t>
            </a:r>
            <a:r>
              <a:rPr lang="en-US" sz="2400" cap="all" dirty="0" smtClean="0"/>
              <a:t>no avoiding death: a meditation on Keats and Wordsworth’s </a:t>
            </a:r>
            <a:r>
              <a:rPr lang="en-US" sz="2400" cap="all" dirty="0" smtClean="0"/>
              <a:t>poems” </a:t>
            </a:r>
            <a:r>
              <a:rPr lang="en-US" sz="2400" dirty="0" smtClean="0"/>
              <a:t>is an essay comparing  two famous English authors of the Romantic Period: John Keats and William Wordsworth.</a:t>
            </a:r>
          </a:p>
          <a:p>
            <a:pPr algn="just"/>
            <a:r>
              <a:rPr lang="en-US" sz="2400" dirty="0" smtClean="0"/>
              <a:t> Both Keats and Wordsworth lost their parents at a young age and their death had a clear impact on their lives and writing style. </a:t>
            </a:r>
            <a:endParaRPr lang="es-MX" sz="2400" dirty="0" smtClean="0"/>
          </a:p>
          <a:p>
            <a:pPr algn="just"/>
            <a:r>
              <a:rPr lang="en-US" sz="2400" dirty="0" smtClean="0"/>
              <a:t>The main purpose is to analyze their work and the role “death” plays for each one of these writers.</a:t>
            </a:r>
          </a:p>
          <a:p>
            <a:endParaRPr lang="es-MX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err="1" smtClean="0"/>
              <a:t>Background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Romanticism (1770-1870):</a:t>
            </a:r>
          </a:p>
          <a:p>
            <a:pPr lvl="1"/>
            <a:r>
              <a:rPr lang="en-US" dirty="0" smtClean="0"/>
              <a:t> Nature</a:t>
            </a:r>
          </a:p>
          <a:p>
            <a:pPr lvl="1"/>
            <a:r>
              <a:rPr lang="en-US" dirty="0" smtClean="0"/>
              <a:t> Symbolism and Myth</a:t>
            </a:r>
          </a:p>
          <a:p>
            <a:pPr lvl="1"/>
            <a:r>
              <a:rPr lang="en-US" dirty="0" smtClean="0"/>
              <a:t>Individualism </a:t>
            </a:r>
          </a:p>
          <a:p>
            <a:pPr lvl="1"/>
            <a:r>
              <a:rPr lang="en-US" dirty="0" smtClean="0"/>
              <a:t> Nationalism</a:t>
            </a:r>
            <a:endParaRPr lang="en-US" dirty="0"/>
          </a:p>
          <a:p>
            <a:r>
              <a:rPr lang="en-US" dirty="0" smtClean="0"/>
              <a:t>Revolution Era</a:t>
            </a:r>
          </a:p>
          <a:p>
            <a:endParaRPr lang="en-US" dirty="0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46856" y="375246"/>
            <a:ext cx="8229600" cy="1143000"/>
          </a:xfrm>
        </p:spPr>
        <p:txBody>
          <a:bodyPr/>
          <a:lstStyle/>
          <a:p>
            <a:r>
              <a:rPr lang="en-US" dirty="0" smtClean="0"/>
              <a:t>Like Two </a:t>
            </a:r>
            <a:r>
              <a:rPr lang="en-US" dirty="0"/>
              <a:t>P</a:t>
            </a:r>
            <a:r>
              <a:rPr lang="en-US" dirty="0" smtClean="0"/>
              <a:t>eas in a Pod:</a:t>
            </a:r>
            <a:endParaRPr lang="en-US" dirty="0"/>
          </a:p>
        </p:txBody>
      </p:sp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</p:nvPr>
        </p:nvGraphicFramePr>
        <p:xfrm>
          <a:off x="446856" y="2204864"/>
          <a:ext cx="8229600" cy="38164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531677"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John </a:t>
                      </a:r>
                      <a:r>
                        <a:rPr lang="es-MX" dirty="0" err="1" smtClean="0"/>
                        <a:t>Keats</a:t>
                      </a:r>
                      <a:endParaRPr lang="es-MX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William </a:t>
                      </a:r>
                      <a:r>
                        <a:rPr lang="es-MX" dirty="0" err="1" smtClean="0"/>
                        <a:t>Wordsworth</a:t>
                      </a:r>
                      <a:endParaRPr lang="es-MX" dirty="0"/>
                    </a:p>
                  </a:txBody>
                  <a:tcPr/>
                </a:tc>
              </a:tr>
              <a:tr h="917690">
                <a:tc>
                  <a:txBody>
                    <a:bodyPr/>
                    <a:lstStyle/>
                    <a:p>
                      <a:r>
                        <a:rPr lang="en-US" sz="1800" kern="1200" noProof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Strongly influenced by Ancient Greek culture and mythology.</a:t>
                      </a:r>
                      <a:endParaRPr lang="en-US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Strong passion for nature.</a:t>
                      </a:r>
                      <a:endParaRPr lang="en-US" noProof="0" dirty="0"/>
                    </a:p>
                  </a:txBody>
                  <a:tcPr/>
                </a:tc>
              </a:tr>
              <a:tr h="917690">
                <a:tc>
                  <a:txBody>
                    <a:bodyPr/>
                    <a:lstStyle/>
                    <a:p>
                      <a:r>
                        <a:rPr lang="en-US" sz="1800" kern="1200" noProof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Interest in the philosophical ideas of Socrates and Plato.</a:t>
                      </a:r>
                      <a:endParaRPr lang="en-US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Interested in the French Revolution and its ideals of freedom and equality.</a:t>
                      </a:r>
                      <a:endParaRPr lang="en-US" noProof="0" dirty="0"/>
                    </a:p>
                  </a:txBody>
                  <a:tcPr/>
                </a:tc>
              </a:tr>
              <a:tr h="917690">
                <a:tc>
                  <a:txBody>
                    <a:bodyPr/>
                    <a:lstStyle/>
                    <a:p>
                      <a:r>
                        <a:rPr lang="en-US" noProof="0" smtClean="0"/>
                        <a:t>Constantly</a:t>
                      </a:r>
                      <a:r>
                        <a:rPr lang="en-US" baseline="0" noProof="0" smtClean="0"/>
                        <a:t> looking for a positive meaning to death. Wants to make it desirable.</a:t>
                      </a:r>
                      <a:endParaRPr lang="en-US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noProof="0" dirty="0" smtClean="0"/>
                        <a:t>Lucy poems:</a:t>
                      </a:r>
                      <a:r>
                        <a:rPr lang="en-US" baseline="0" noProof="0" dirty="0" smtClean="0"/>
                        <a:t> Wordsworth’s deceased mother and loving sister Dorothy.</a:t>
                      </a:r>
                      <a:endParaRPr lang="en-US" noProof="0" dirty="0"/>
                    </a:p>
                  </a:txBody>
                  <a:tcPr/>
                </a:tc>
              </a:tr>
              <a:tr h="531677">
                <a:tc>
                  <a:txBody>
                    <a:bodyPr/>
                    <a:lstStyle/>
                    <a:p>
                      <a:r>
                        <a:rPr lang="en-US" noProof="0" smtClean="0"/>
                        <a:t>Died at age 25 of tuberculosis.</a:t>
                      </a:r>
                      <a:endParaRPr lang="en-US" noProof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noProof="0" dirty="0" smtClean="0"/>
                        <a:t>Died at</a:t>
                      </a:r>
                      <a:r>
                        <a:rPr lang="en-US" baseline="0" noProof="0" dirty="0" smtClean="0"/>
                        <a:t> age 80.</a:t>
                      </a:r>
                      <a:endParaRPr lang="en-US" noProof="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4 CuadroTexto"/>
          <p:cNvSpPr txBox="1"/>
          <p:nvPr/>
        </p:nvSpPr>
        <p:spPr>
          <a:xfrm>
            <a:off x="1979712" y="1196752"/>
            <a:ext cx="5040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3200" dirty="0" err="1" smtClean="0"/>
              <a:t>Keats</a:t>
            </a:r>
            <a:r>
              <a:rPr lang="es-MX" sz="3200" dirty="0" smtClean="0"/>
              <a:t> vs. </a:t>
            </a:r>
            <a:r>
              <a:rPr lang="es-MX" sz="3200" dirty="0" err="1" smtClean="0"/>
              <a:t>Wordsworth</a:t>
            </a:r>
            <a:endParaRPr lang="es-MX" sz="32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John </a:t>
            </a:r>
            <a:r>
              <a:rPr lang="es-MX" dirty="0" err="1" smtClean="0"/>
              <a:t>Keats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algn="just"/>
            <a:r>
              <a:rPr lang="en-GB" dirty="0" smtClean="0"/>
              <a:t>Born </a:t>
            </a:r>
            <a:r>
              <a:rPr lang="en-GB" dirty="0"/>
              <a:t>in London in October, 1795</a:t>
            </a:r>
            <a:r>
              <a:rPr lang="en-GB" dirty="0" smtClean="0"/>
              <a:t>.</a:t>
            </a:r>
          </a:p>
          <a:p>
            <a:pPr algn="just"/>
            <a:r>
              <a:rPr lang="en-GB" dirty="0" smtClean="0"/>
              <a:t>Haunted by constant death in his family.</a:t>
            </a:r>
          </a:p>
          <a:p>
            <a:pPr algn="just"/>
            <a:r>
              <a:rPr lang="en-GB" dirty="0" smtClean="0"/>
              <a:t>Medical licence. </a:t>
            </a:r>
          </a:p>
          <a:p>
            <a:pPr algn="just"/>
            <a:r>
              <a:rPr lang="en-GB" dirty="0" smtClean="0"/>
              <a:t>Isabella Jones vs. Fanny </a:t>
            </a:r>
            <a:r>
              <a:rPr lang="en-GB" dirty="0" err="1" smtClean="0"/>
              <a:t>Brawne</a:t>
            </a:r>
            <a:r>
              <a:rPr lang="en-GB" dirty="0" smtClean="0"/>
              <a:t>.</a:t>
            </a:r>
          </a:p>
          <a:p>
            <a:pPr algn="just"/>
            <a:r>
              <a:rPr lang="en-GB" dirty="0" smtClean="0"/>
              <a:t>Moved to Rome with friend Joseph Severn.</a:t>
            </a:r>
          </a:p>
          <a:p>
            <a:pPr algn="just"/>
            <a:r>
              <a:rPr lang="en-GB" dirty="0" smtClean="0"/>
              <a:t>Died of tuberculosis in February 1821, at age 25.   </a:t>
            </a:r>
          </a:p>
          <a:p>
            <a:pPr algn="just"/>
            <a:r>
              <a:rPr lang="en-GB" dirty="0" smtClean="0"/>
              <a:t>Considered to be more accomplished than Chaucer, Shakespeare, and Milton at their age. </a:t>
            </a:r>
            <a:endParaRPr lang="es-MX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err="1" smtClean="0"/>
              <a:t>Ideals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dirty="0" err="1" smtClean="0"/>
              <a:t>Fascinated</a:t>
            </a:r>
            <a:r>
              <a:rPr lang="es-MX" dirty="0" smtClean="0"/>
              <a:t> </a:t>
            </a:r>
            <a:r>
              <a:rPr lang="es-MX" dirty="0" err="1" smtClean="0"/>
              <a:t>by</a:t>
            </a:r>
            <a:r>
              <a:rPr lang="es-MX" dirty="0" smtClean="0"/>
              <a:t> </a:t>
            </a:r>
            <a:r>
              <a:rPr lang="es-MX" dirty="0" err="1" smtClean="0"/>
              <a:t>Ancient</a:t>
            </a:r>
            <a:r>
              <a:rPr lang="es-MX" dirty="0" smtClean="0"/>
              <a:t> </a:t>
            </a:r>
            <a:r>
              <a:rPr lang="es-MX" dirty="0" err="1" smtClean="0"/>
              <a:t>Greek</a:t>
            </a:r>
            <a:r>
              <a:rPr lang="es-MX" dirty="0" smtClean="0"/>
              <a:t> </a:t>
            </a:r>
            <a:r>
              <a:rPr lang="es-MX" dirty="0" err="1" smtClean="0"/>
              <a:t>Culture</a:t>
            </a:r>
            <a:r>
              <a:rPr lang="es-MX" dirty="0" smtClean="0"/>
              <a:t>.</a:t>
            </a:r>
          </a:p>
          <a:p>
            <a:r>
              <a:rPr lang="es-MX" dirty="0" err="1" smtClean="0"/>
              <a:t>Socrates</a:t>
            </a:r>
            <a:r>
              <a:rPr lang="es-MX" dirty="0" smtClean="0"/>
              <a:t> and Plato.</a:t>
            </a:r>
          </a:p>
          <a:p>
            <a:r>
              <a:rPr lang="es-MX" dirty="0" err="1" smtClean="0"/>
              <a:t>The</a:t>
            </a:r>
            <a:r>
              <a:rPr lang="es-MX" dirty="0" smtClean="0"/>
              <a:t> </a:t>
            </a:r>
            <a:r>
              <a:rPr lang="es-MX" dirty="0" err="1" smtClean="0"/>
              <a:t>body</a:t>
            </a:r>
            <a:r>
              <a:rPr lang="es-MX" dirty="0" smtClean="0"/>
              <a:t> </a:t>
            </a:r>
            <a:r>
              <a:rPr lang="es-MX" dirty="0" err="1" smtClean="0"/>
              <a:t>is</a:t>
            </a:r>
            <a:r>
              <a:rPr lang="es-MX" dirty="0" smtClean="0"/>
              <a:t> </a:t>
            </a:r>
            <a:r>
              <a:rPr lang="es-MX" dirty="0" err="1" smtClean="0"/>
              <a:t>prison</a:t>
            </a:r>
            <a:r>
              <a:rPr lang="es-MX" dirty="0" smtClean="0"/>
              <a:t> </a:t>
            </a:r>
            <a:r>
              <a:rPr lang="es-MX" dirty="0" err="1" smtClean="0"/>
              <a:t>to</a:t>
            </a:r>
            <a:r>
              <a:rPr lang="es-MX" dirty="0" smtClean="0"/>
              <a:t> </a:t>
            </a:r>
            <a:r>
              <a:rPr lang="es-MX" dirty="0" err="1" smtClean="0"/>
              <a:t>the</a:t>
            </a:r>
            <a:r>
              <a:rPr lang="es-MX" dirty="0" smtClean="0"/>
              <a:t> </a:t>
            </a:r>
            <a:r>
              <a:rPr lang="es-MX" dirty="0" err="1" smtClean="0"/>
              <a:t>soul</a:t>
            </a:r>
            <a:r>
              <a:rPr lang="es-MX" dirty="0" smtClean="0"/>
              <a:t>.</a:t>
            </a:r>
          </a:p>
          <a:p>
            <a:r>
              <a:rPr lang="en-GB" dirty="0" smtClean="0"/>
              <a:t>Makes </a:t>
            </a:r>
            <a:r>
              <a:rPr lang="en-GB" dirty="0"/>
              <a:t>death seem like a goal, an occasion worth of happiness and not of grief</a:t>
            </a:r>
            <a:r>
              <a:rPr lang="en-GB" dirty="0" smtClean="0"/>
              <a:t>.</a:t>
            </a:r>
          </a:p>
          <a:p>
            <a:r>
              <a:rPr lang="en-GB" dirty="0" smtClean="0"/>
              <a:t>Can’t </a:t>
            </a:r>
            <a:r>
              <a:rPr lang="en-GB" dirty="0"/>
              <a:t>help his natural instinct of fearing </a:t>
            </a:r>
            <a:r>
              <a:rPr lang="en-GB" dirty="0" smtClean="0"/>
              <a:t>death. </a:t>
            </a:r>
            <a:endParaRPr lang="es-MX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err="1" smtClean="0"/>
              <a:t>Poetry</a:t>
            </a:r>
            <a:endParaRPr lang="es-MX" dirty="0"/>
          </a:p>
        </p:txBody>
      </p:sp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cap="all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On Seeing the Elgin Marbles for the First Time</a:t>
                      </a:r>
                      <a:endParaRPr lang="es-MX" sz="1400" dirty="0" smtClean="0"/>
                    </a:p>
                    <a:p>
                      <a:pPr algn="ctr"/>
                      <a:endParaRPr lang="es-MX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cap="all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can death be sleep, when life is but a dream</a:t>
                      </a:r>
                      <a:endParaRPr lang="es-MX" sz="1400" dirty="0" smtClean="0"/>
                    </a:p>
                    <a:p>
                      <a:pPr algn="ctr"/>
                      <a:endParaRPr lang="es-MX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And each imagined pinnacle and steep</a:t>
                      </a:r>
                      <a:endParaRPr lang="es-MX" dirty="0" smtClean="0"/>
                    </a:p>
                    <a:p>
                      <a:pPr algn="ctr"/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Of godlike hardship tells me I must die</a:t>
                      </a:r>
                      <a:endParaRPr lang="es-MX" dirty="0" smtClean="0"/>
                    </a:p>
                    <a:p>
                      <a:pPr algn="ctr"/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Like a sick eagle looking at the sky.</a:t>
                      </a:r>
                      <a:endParaRPr lang="es-MX" dirty="0" smtClean="0"/>
                    </a:p>
                    <a:p>
                      <a:pPr algn="ctr"/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Yet 'tis a gentle luxury to weep,</a:t>
                      </a:r>
                      <a:endParaRPr lang="es-MX" dirty="0" smtClean="0"/>
                    </a:p>
                    <a:p>
                      <a:pPr algn="ctr"/>
                      <a:endParaRPr lang="es-MX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How strange it is that man on earth should roam,</a:t>
                      </a:r>
                      <a:endParaRPr lang="es-MX" sz="1400" dirty="0" smtClean="0"/>
                    </a:p>
                    <a:p>
                      <a:pPr algn="ctr"/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And lead a life of woe, but not forsake</a:t>
                      </a:r>
                      <a:endParaRPr lang="es-MX" sz="1400" dirty="0" smtClean="0"/>
                    </a:p>
                    <a:p>
                      <a:pPr algn="ctr"/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His rugged path; nor dare he view alone</a:t>
                      </a:r>
                      <a:endParaRPr lang="es-MX" sz="1400" dirty="0" smtClean="0"/>
                    </a:p>
                    <a:p>
                      <a:pPr algn="ctr"/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His future doom which is but to awake.</a:t>
                      </a:r>
                      <a:endParaRPr lang="es-MX" sz="1400" dirty="0" smtClean="0"/>
                    </a:p>
                    <a:p>
                      <a:pPr algn="ctr"/>
                      <a:endParaRPr lang="es-MX" sz="14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William </a:t>
            </a:r>
            <a:r>
              <a:rPr lang="es-MX" dirty="0" err="1" smtClean="0"/>
              <a:t>Wordsworth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just"/>
            <a:r>
              <a:rPr lang="en-US" dirty="0" smtClean="0"/>
              <a:t>Born in April 1770.</a:t>
            </a:r>
          </a:p>
          <a:p>
            <a:pPr algn="just"/>
            <a:r>
              <a:rPr lang="en-US" dirty="0" smtClean="0"/>
              <a:t>Second of five children.</a:t>
            </a:r>
          </a:p>
          <a:p>
            <a:pPr algn="just"/>
            <a:r>
              <a:rPr lang="en-US" dirty="0" smtClean="0"/>
              <a:t>Both parents die; separated from sister Dorothy.</a:t>
            </a:r>
          </a:p>
          <a:p>
            <a:pPr algn="just"/>
            <a:r>
              <a:rPr lang="en-US" dirty="0" smtClean="0"/>
              <a:t>Annette </a:t>
            </a:r>
            <a:r>
              <a:rPr lang="en-US" dirty="0" err="1" smtClean="0"/>
              <a:t>Vallon</a:t>
            </a:r>
            <a:r>
              <a:rPr lang="en-US" dirty="0" smtClean="0"/>
              <a:t> and Caroline.</a:t>
            </a:r>
          </a:p>
          <a:p>
            <a:pPr algn="just"/>
            <a:r>
              <a:rPr lang="en-US" dirty="0" smtClean="0"/>
              <a:t>Samuel </a:t>
            </a:r>
            <a:r>
              <a:rPr lang="en-US" dirty="0"/>
              <a:t>Taylor </a:t>
            </a:r>
            <a:r>
              <a:rPr lang="en-US" dirty="0" smtClean="0"/>
              <a:t>Coleridge: </a:t>
            </a:r>
            <a:r>
              <a:rPr lang="en-US" dirty="0"/>
              <a:t>“Lyrical Ballads with a Few Other Poems</a:t>
            </a:r>
            <a:r>
              <a:rPr lang="en-US" dirty="0" smtClean="0"/>
              <a:t>” (1798).</a:t>
            </a:r>
          </a:p>
          <a:p>
            <a:pPr algn="just"/>
            <a:r>
              <a:rPr lang="en-US" dirty="0"/>
              <a:t>Mary </a:t>
            </a:r>
            <a:r>
              <a:rPr lang="en-US" dirty="0" smtClean="0"/>
              <a:t>Hutchinson.</a:t>
            </a:r>
          </a:p>
          <a:p>
            <a:pPr algn="just"/>
            <a:r>
              <a:rPr lang="en-US" dirty="0" smtClean="0"/>
              <a:t>Died in April 1850, at age 80.</a:t>
            </a:r>
          </a:p>
          <a:p>
            <a:pPr algn="just"/>
            <a:r>
              <a:rPr lang="en-US" dirty="0" smtClean="0"/>
              <a:t>Poet Laureate. 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err="1" smtClean="0"/>
              <a:t>Ideals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dirty="0" smtClean="0"/>
              <a:t>French Revolution: freedom </a:t>
            </a:r>
            <a:r>
              <a:rPr lang="en-US" dirty="0"/>
              <a:t>and </a:t>
            </a:r>
            <a:r>
              <a:rPr lang="en-US" dirty="0" smtClean="0"/>
              <a:t>equality.</a:t>
            </a:r>
          </a:p>
          <a:p>
            <a:pPr algn="just"/>
            <a:r>
              <a:rPr lang="en-US" dirty="0" smtClean="0"/>
              <a:t>Nature.</a:t>
            </a:r>
          </a:p>
          <a:p>
            <a:pPr algn="just"/>
            <a:r>
              <a:rPr lang="en-US" dirty="0" smtClean="0"/>
              <a:t>Death of his father vs. death of his mother.</a:t>
            </a:r>
          </a:p>
          <a:p>
            <a:pPr algn="just"/>
            <a:r>
              <a:rPr lang="en-US" dirty="0" smtClean="0"/>
              <a:t>Lucy Poems: Secret love and schizoid disorder. </a:t>
            </a:r>
          </a:p>
          <a:p>
            <a:pPr algn="just"/>
            <a:r>
              <a:rPr lang="en-US" dirty="0" smtClean="0"/>
              <a:t>Rejected complex forms and subjects of his time period. 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</TotalTime>
  <Words>567</Words>
  <Application>Microsoft Office PowerPoint</Application>
  <PresentationFormat>Presentación en pantalla (4:3)</PresentationFormat>
  <Paragraphs>78</Paragraphs>
  <Slides>10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10</vt:i4>
      </vt:variant>
    </vt:vector>
  </HeadingPairs>
  <TitlesOfParts>
    <vt:vector size="11" baseType="lpstr">
      <vt:lpstr>Tema de Office</vt:lpstr>
      <vt:lpstr>There’s No Avoiding Death:</vt:lpstr>
      <vt:lpstr> There’s no avoiding death: a meditation on Keats and Wordsworth’s poems. </vt:lpstr>
      <vt:lpstr>Background</vt:lpstr>
      <vt:lpstr>Like Two Peas in a Pod:</vt:lpstr>
      <vt:lpstr>John Keats</vt:lpstr>
      <vt:lpstr>Ideals</vt:lpstr>
      <vt:lpstr>Poetry</vt:lpstr>
      <vt:lpstr>William Wordsworth</vt:lpstr>
      <vt:lpstr>Ideals</vt:lpstr>
      <vt:lpstr>Poetry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There’s No Avoiding Death:</dc:title>
  <dc:creator>Adriana_2</dc:creator>
  <cp:lastModifiedBy>Adriana_2</cp:lastModifiedBy>
  <cp:revision>18</cp:revision>
  <dcterms:created xsi:type="dcterms:W3CDTF">2012-05-02T05:08:05Z</dcterms:created>
  <dcterms:modified xsi:type="dcterms:W3CDTF">2012-05-02T06:29:49Z</dcterms:modified>
</cp:coreProperties>
</file>